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ad9b7ede3_1_22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ad9b7ede3_1_2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ad9b7ede3_1_128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ad9b7ede3_1_1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ad9b7ede3_1_144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ad9b7ede3_1_1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ad9b7ede3_1_26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ad9b7ede3_1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ad9b7ede3_1_215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ad9b7ede3_1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ad9b7ede3_1_151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ad9b7ede3_1_1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ad9b7ede3_1_17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ad9b7ede3_1_1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ad9b7ede3_1_176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ad9b7ede3_1_1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ad9b7ede3_1_18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ad9b7ede3_1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ad9b7ede3_1_18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ad9b7ede3_1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ad9b7ede3_1_21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ad9b7ede3_1_2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ad9b7ede3_1_236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ad9b7ede3_1_2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ad9b7ede3_1_24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ad9b7ede3_1_2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d49f2f4a0_0_6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d49f2f4a0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d49f2f4a0_0_1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d49f2f4a0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d49f2f4a0_0_26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d49f2f4a0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d49f2f4a0_0_34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d49f2f4a0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d49f2f4a0_0_44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d49f2f4a0_0_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d49f2f4a0_0_5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d49f2f4a0_0_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d49f2f4a0_0_18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d49f2f4a0_0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ad9b7ede3_1_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ad9b7ede3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d49f2f4a0_0_193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d49f2f4a0_0_1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d49f2f4a0_0_4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d49f2f4a0_0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ad9b7ede3_0_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ad9b7ede3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ad9b7ede3_1_4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ad9b7ede3_1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ad9b7ede3_1_44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ad9b7ede3_1_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ad9b7ede3_1_10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ad9b7ede3_1_1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d9b7ede3_1_12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ad9b7ede3_1_1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ad9b7ede3_1_134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ad9b7ede3_1_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9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9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The 5 Types of Chatbots You Can Use To Automate Business Processe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10ad9b7ede3_1_2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10ad9b7ede3_1_1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0ad9b7ede3_1_128"/>
          <p:cNvSpPr txBox="1"/>
          <p:nvPr/>
        </p:nvSpPr>
        <p:spPr>
          <a:xfrm>
            <a:off x="256675" y="5477375"/>
            <a:ext cx="6081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lt1"/>
                </a:solidFill>
              </a:rPr>
              <a:t>PROPOSED </a:t>
            </a:r>
            <a:r>
              <a:rPr lang="en-US" sz="4500" b="1">
                <a:solidFill>
                  <a:schemeClr val="lt1"/>
                </a:solidFill>
              </a:rPr>
              <a:t>SYSTEM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0ad9b7ede3_1_1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9599" y="0"/>
            <a:ext cx="12211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0ad9b7ede3_1_144"/>
          <p:cNvSpPr txBox="1"/>
          <p:nvPr/>
        </p:nvSpPr>
        <p:spPr>
          <a:xfrm>
            <a:off x="1229275" y="362300"/>
            <a:ext cx="9070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Artificial Intelligence</a:t>
            </a:r>
            <a:r>
              <a:rPr lang="en-US" sz="4000">
                <a:solidFill>
                  <a:srgbClr val="FFFFFF"/>
                </a:solidFill>
              </a:rPr>
              <a:t> based chatbot</a:t>
            </a:r>
            <a:endParaRPr lang="en-US"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ad9b7ede3_1_26"/>
          <p:cNvSpPr txBox="1"/>
          <p:nvPr/>
        </p:nvSpPr>
        <p:spPr>
          <a:xfrm>
            <a:off x="566650" y="425925"/>
            <a:ext cx="3000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700">
                <a:solidFill>
                  <a:srgbClr val="FFFFFF"/>
                </a:solidFill>
              </a:rPr>
              <a:t>Abstract</a:t>
            </a:r>
            <a:endParaRPr sz="4700">
              <a:solidFill>
                <a:srgbClr val="FFFFFF"/>
              </a:solidFill>
            </a:endParaRPr>
          </a:p>
        </p:txBody>
      </p:sp>
      <p:pic>
        <p:nvPicPr>
          <p:cNvPr id="187" name="Google Shape;187;g10ad9b7ede3_1_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0ad9b7ede3_1_26"/>
          <p:cNvSpPr txBox="1"/>
          <p:nvPr/>
        </p:nvSpPr>
        <p:spPr>
          <a:xfrm>
            <a:off x="828100" y="1101100"/>
            <a:ext cx="6198000" cy="48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AI chatbots use </a:t>
            </a:r>
            <a:r>
              <a:rPr lang="en-US" sz="2200">
                <a:solidFill>
                  <a:srgbClr val="FFFFFF"/>
                </a:solidFill>
              </a:rPr>
              <a:t>machine learning to understand the context and intent of a question before formulating a response.</a:t>
            </a:r>
            <a:endParaRPr sz="22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These chatbots generate their own answers to more complicated questions using natural- language responses. </a:t>
            </a:r>
            <a:endParaRPr sz="22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The more you use and train these bots, the more they learn and the better they operate with the user.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0ad9b7ede3_1_2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0ad9b7ede3_1_1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0ad9b7ede3_1_151"/>
          <p:cNvSpPr txBox="1"/>
          <p:nvPr/>
        </p:nvSpPr>
        <p:spPr>
          <a:xfrm>
            <a:off x="582300" y="1255150"/>
            <a:ext cx="10364700" cy="42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In this Python project with source code, we are going to build a chatbot using deep learning techniques.</a:t>
            </a:r>
            <a:endParaRPr sz="22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The chatbot will be trained on the dataset which contains categories(intents), pattern and responses.</a:t>
            </a:r>
            <a:endParaRPr sz="22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We use a special recurrent neural networks(LSTM) to classify which category the user’s message belongs to and then we will give a random response from the list of responses.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0ad9b7ede3_1_1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939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0ad9b7ede3_1_170"/>
          <p:cNvSpPr txBox="1"/>
          <p:nvPr/>
        </p:nvSpPr>
        <p:spPr>
          <a:xfrm>
            <a:off x="2649250" y="1948025"/>
            <a:ext cx="4622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METHODOLODY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0ad9b7ede3_1_17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0ad9b7ede3_1_176"/>
          <p:cNvSpPr txBox="1"/>
          <p:nvPr/>
        </p:nvSpPr>
        <p:spPr>
          <a:xfrm>
            <a:off x="93950" y="638850"/>
            <a:ext cx="428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b="1">
                <a:solidFill>
                  <a:schemeClr val="lt1"/>
                </a:solidFill>
              </a:rPr>
              <a:t>Requirements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2" name="Google Shape;212;g10ad9b7ede3_1_176"/>
          <p:cNvSpPr txBox="1"/>
          <p:nvPr/>
        </p:nvSpPr>
        <p:spPr>
          <a:xfrm>
            <a:off x="258800" y="1844475"/>
            <a:ext cx="59265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 panose="020F0502020204030204"/>
              <a:buChar char="●"/>
            </a:pPr>
            <a:r>
              <a:rPr lang="en-US" sz="2400">
                <a:solidFill>
                  <a:schemeClr val="lt1"/>
                </a:solidFill>
              </a:rPr>
              <a:t>A good knowledge of Python</a:t>
            </a:r>
            <a:endParaRPr sz="24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Keras, tensorflow</a:t>
            </a:r>
            <a:endParaRPr sz="24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Natural Language Processing</a:t>
            </a:r>
            <a:endParaRPr sz="24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(nltk, bag of words)</a:t>
            </a:r>
            <a:endParaRPr sz="24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And some helping modules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	(pickle, intents)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10ad9b7ede3_1_18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0ad9b7ede3_1_182"/>
          <p:cNvSpPr txBox="1"/>
          <p:nvPr/>
        </p:nvSpPr>
        <p:spPr>
          <a:xfrm>
            <a:off x="1167775" y="2228100"/>
            <a:ext cx="5305200" cy="2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E8F2FE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import tensorflow </a:t>
            </a:r>
            <a:endParaRPr sz="2100">
              <a:solidFill>
                <a:schemeClr val="dk1"/>
              </a:solidFill>
              <a:highlight>
                <a:srgbClr val="E8F2FE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E8F2FE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from tensorflow import keras import pickle</a:t>
            </a:r>
            <a:endParaRPr sz="2100">
              <a:solidFill>
                <a:schemeClr val="dk1"/>
              </a:solidFill>
              <a:highlight>
                <a:srgbClr val="E8F2FE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E8F2FE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import nltk</a:t>
            </a:r>
            <a:endParaRPr sz="21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highlight>
                <a:srgbClr val="E8F2FE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19" name="Google Shape;219;g10ad9b7ede3_1_182"/>
          <p:cNvSpPr txBox="1"/>
          <p:nvPr/>
        </p:nvSpPr>
        <p:spPr>
          <a:xfrm>
            <a:off x="857250" y="877225"/>
            <a:ext cx="83799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444444"/>
                </a:solidFill>
                <a:highlight>
                  <a:srgbClr val="FFFFFF"/>
                </a:highlight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Import and load the data file</a:t>
            </a:r>
            <a:endParaRPr sz="3600"/>
          </a:p>
        </p:txBody>
      </p:sp>
      <p:sp>
        <p:nvSpPr>
          <p:cNvPr id="220" name="Google Shape;220;g10ad9b7ede3_1_182"/>
          <p:cNvSpPr txBox="1"/>
          <p:nvPr/>
        </p:nvSpPr>
        <p:spPr>
          <a:xfrm>
            <a:off x="1167775" y="4067825"/>
            <a:ext cx="111798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E8F2FE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create an intents.json file which contains intents(tags, patterns, responses).</a:t>
            </a:r>
            <a:endParaRPr>
              <a:solidFill>
                <a:schemeClr val="dk1"/>
              </a:solidFill>
              <a:highlight>
                <a:srgbClr val="E8F2FE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ad9b7ede3_1_187"/>
          <p:cNvSpPr txBox="1"/>
          <p:nvPr/>
        </p:nvSpPr>
        <p:spPr>
          <a:xfrm>
            <a:off x="1268050" y="1643350"/>
            <a:ext cx="7712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create an intents.json file which contains intents(tags, patterns, responses).</a:t>
            </a:r>
            <a:endParaRPr lang="en-US" sz="2400">
              <a:solidFill>
                <a:schemeClr val="lt1"/>
              </a:solidFill>
            </a:endParaRPr>
          </a:p>
        </p:txBody>
      </p:sp>
      <p:pic>
        <p:nvPicPr>
          <p:cNvPr id="226" name="Google Shape;226;g10ad9b7ede3_1_18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0ad9b7ede3_1_187"/>
          <p:cNvSpPr txBox="1"/>
          <p:nvPr/>
        </p:nvSpPr>
        <p:spPr>
          <a:xfrm>
            <a:off x="621100" y="553375"/>
            <a:ext cx="71715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550">
                <a:solidFill>
                  <a:srgbClr val="444444"/>
                </a:solidFill>
                <a:highlight>
                  <a:srgbClr val="FFFFFF"/>
                </a:highlight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Preprocess data</a:t>
            </a:r>
            <a:endParaRPr sz="3600"/>
          </a:p>
        </p:txBody>
      </p:sp>
      <p:sp>
        <p:nvSpPr>
          <p:cNvPr id="228" name="Google Shape;228;g10ad9b7ede3_1_187"/>
          <p:cNvSpPr txBox="1"/>
          <p:nvPr/>
        </p:nvSpPr>
        <p:spPr>
          <a:xfrm>
            <a:off x="621100" y="1873050"/>
            <a:ext cx="9898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When working with text data, we need to perform various preprocessing on the data before we make a machine learning or a deep learning model.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29" name="Google Shape;229;g10ad9b7ede3_1_187"/>
          <p:cNvSpPr txBox="1"/>
          <p:nvPr/>
        </p:nvSpPr>
        <p:spPr>
          <a:xfrm>
            <a:off x="551050" y="3111575"/>
            <a:ext cx="9146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300" b="1">
                <a:solidFill>
                  <a:schemeClr val="lt1"/>
                </a:solidFill>
              </a:rPr>
              <a:t>Tokenization </a:t>
            </a:r>
            <a:r>
              <a:rPr lang="en-US" sz="2000">
                <a:solidFill>
                  <a:schemeClr val="lt1"/>
                </a:solidFill>
              </a:rPr>
              <a:t>is the most basic technique we use in preprocessing. It is the process of breaking the whole text into small parts called tokens.</a:t>
            </a:r>
            <a:endParaRPr lang="en-US" sz="2000">
              <a:solidFill>
                <a:schemeClr val="lt1"/>
              </a:solidFill>
            </a:endParaRPr>
          </a:p>
        </p:txBody>
      </p:sp>
      <p:sp>
        <p:nvSpPr>
          <p:cNvPr id="230" name="Google Shape;230;g10ad9b7ede3_1_187"/>
          <p:cNvSpPr txBox="1"/>
          <p:nvPr/>
        </p:nvSpPr>
        <p:spPr>
          <a:xfrm>
            <a:off x="1410400" y="4503000"/>
            <a:ext cx="65733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 intent </a:t>
            </a:r>
            <a:r>
              <a:rPr lang="en-US" sz="18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US" sz="18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intents['intents']:</a:t>
            </a:r>
            <a:endParaRPr sz="1800" b="1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US" sz="18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US" sz="18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pattern </a:t>
            </a:r>
            <a:r>
              <a:rPr lang="en-US" sz="18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US" sz="18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intent['patterns']:</a:t>
            </a:r>
            <a:endParaRPr sz="1800" b="1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#tokenize each word</a:t>
            </a:r>
            <a:endParaRPr sz="1800" b="1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5588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	</a:t>
            </a:r>
            <a:r>
              <a:rPr lang="en-US" sz="18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 = nltk.word_tokenize(pattern)</a:t>
            </a:r>
            <a:endParaRPr sz="1800" b="1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5588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</a:t>
            </a:r>
            <a:endParaRPr sz="1800" b="1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5588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Chatbot Wallpapers - Wallpaper Cav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 txBox="1"/>
          <p:nvPr/>
        </p:nvSpPr>
        <p:spPr>
          <a:xfrm>
            <a:off x="263050" y="2167300"/>
            <a:ext cx="4313700" cy="2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 </a:t>
            </a:r>
            <a:r>
              <a:rPr lang="en-US" sz="1800" b="1" i="0" u="none" strike="noStrike" cap="none">
                <a:solidFill>
                  <a:schemeClr val="lt1"/>
                </a:solidFill>
              </a:rPr>
              <a:t>Under The Esteemed Guidance of</a:t>
            </a:r>
            <a:endParaRPr sz="1800" b="1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 </a:t>
            </a:r>
            <a:r>
              <a:rPr lang="en-GB" altLang="en-US"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Ms.GBL Prasanna</a:t>
            </a: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</a:t>
            </a:r>
            <a:r>
              <a:rPr lang="en-GB" altLang="en-US"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sistant</a:t>
            </a:r>
            <a:r>
              <a:rPr lang="en-US"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Professor</a:t>
            </a: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Computer Science</a:t>
            </a: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Department</a:t>
            </a: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637300" y="4330500"/>
            <a:ext cx="3300300" cy="17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BATCH-</a:t>
            </a:r>
            <a:r>
              <a:rPr lang="en-GB" altLang="en-US" sz="18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57</a:t>
            </a:r>
            <a:endParaRPr sz="1800" b="1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</a:t>
            </a:r>
            <a:r>
              <a:rPr lang="en-GB" alt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Sucharitha .S(o170720)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</a:t>
            </a:r>
            <a:r>
              <a:rPr lang="en-GB" alt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Mounika .Ch</a:t>
            </a:r>
            <a:r>
              <a:rPr 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</a:t>
            </a:r>
            <a:r>
              <a:rPr lang="en-GB" alt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o170726</a:t>
            </a:r>
            <a:r>
              <a:rPr 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alt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Gangothri .P</a:t>
            </a:r>
            <a:r>
              <a:rPr 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</a:t>
            </a:r>
            <a:r>
              <a:rPr lang="en-GB" alt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o170738</a:t>
            </a:r>
            <a:r>
              <a:rPr 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alt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Sri Saikrishna .J </a:t>
            </a:r>
            <a:r>
              <a:rPr 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</a:t>
            </a:r>
            <a:r>
              <a:rPr lang="en-GB" alt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o170745</a:t>
            </a:r>
            <a:r>
              <a:rPr 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altLang="en-US"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Naga Babu .B(o170753)</a:t>
            </a:r>
            <a:endParaRPr lang="en-GB" altLang="en-US"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463700" y="247000"/>
            <a:ext cx="10315200" cy="134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1">
                <a:solidFill>
                  <a:schemeClr val="dk1"/>
                </a:solidFill>
              </a:rPr>
              <a:t> </a:t>
            </a:r>
            <a:r>
              <a:rPr lang="en-US" sz="2400" b="1">
                <a:solidFill>
                  <a:schemeClr val="lt1"/>
                </a:solidFill>
              </a:rPr>
              <a:t> </a:t>
            </a:r>
            <a:r>
              <a:rPr lang="en-US" sz="2200" b="1">
                <a:solidFill>
                  <a:schemeClr val="lt1"/>
                </a:solidFill>
              </a:rPr>
              <a:t>Department of Computer Science and Engineering</a:t>
            </a:r>
            <a:endParaRPr sz="22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sz="2200" b="1">
                <a:solidFill>
                  <a:schemeClr val="lt1"/>
                </a:solidFill>
              </a:rPr>
              <a:t>RAJIV GANDHI UNIVERSITY OF KNOWLEDGE TECHNOLOGIES</a:t>
            </a:r>
            <a:r>
              <a:rPr lang="en-US" sz="2200" b="1">
                <a:solidFill>
                  <a:schemeClr val="lt1"/>
                </a:solidFill>
              </a:rPr>
              <a:t>       	</a:t>
            </a:r>
            <a:endParaRPr sz="22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0ad9b7ede3_1_21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0ad9b7ede3_1_210"/>
          <p:cNvSpPr txBox="1"/>
          <p:nvPr/>
        </p:nvSpPr>
        <p:spPr>
          <a:xfrm>
            <a:off x="854050" y="4319350"/>
            <a:ext cx="9885900" cy="15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lemmatize, lower each word and remove duplicates</a:t>
            </a:r>
            <a:endParaRPr sz="17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words = [lemmatizer.lemmatize(w.lower()) </a:t>
            </a:r>
            <a:r>
              <a:rPr lang="en-US" sz="17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US" sz="17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w </a:t>
            </a:r>
            <a:r>
              <a:rPr lang="en-US" sz="17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US" sz="17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words </a:t>
            </a:r>
            <a:r>
              <a:rPr lang="en-US" sz="17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US" sz="17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w not </a:t>
            </a:r>
            <a:r>
              <a:rPr lang="en-US" sz="17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US" sz="17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ignore_words]</a:t>
            </a:r>
            <a:endParaRPr sz="17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highlight>
                <a:srgbClr val="E8F2FE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37" name="Google Shape;237;g10ad9b7ede3_1_210"/>
          <p:cNvSpPr txBox="1"/>
          <p:nvPr/>
        </p:nvSpPr>
        <p:spPr>
          <a:xfrm>
            <a:off x="1203400" y="2290325"/>
            <a:ext cx="7388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 sz="20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Now we will lemmatize each word and remove duplicate words from the lists.Lemmatizing is the process of converting a word into its lemma form</a:t>
            </a:r>
            <a:r>
              <a:rPr lang="en-US" b="1">
                <a:solidFill>
                  <a:srgbClr val="FFFFFF"/>
                </a:solidFill>
              </a:rPr>
              <a:t>.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0ad9b7ede3_1_2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0ad9b7ede3_1_236"/>
          <p:cNvSpPr txBox="1"/>
          <p:nvPr/>
        </p:nvSpPr>
        <p:spPr>
          <a:xfrm>
            <a:off x="1565700" y="1268075"/>
            <a:ext cx="29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4" name="Google Shape;244;g10ad9b7ede3_1_236"/>
          <p:cNvSpPr txBox="1"/>
          <p:nvPr/>
        </p:nvSpPr>
        <p:spPr>
          <a:xfrm>
            <a:off x="1229250" y="4386500"/>
            <a:ext cx="6055800" cy="1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random.shuffle(training)</a:t>
            </a:r>
            <a:endParaRPr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training = np.array(training)</a:t>
            </a:r>
            <a:endParaRPr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 create train and test lists. X - patterns, Y - intents</a:t>
            </a:r>
            <a:endParaRPr>
              <a:solidFill>
                <a:schemeClr val="lt1"/>
              </a:solidFill>
              <a:highlight>
                <a:srgbClr val="E8F2FE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train_y = list(training[:,1])</a:t>
            </a:r>
            <a:endParaRPr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print("Training data created")</a:t>
            </a: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5" name="Google Shape;245;g10ad9b7ede3_1_236"/>
          <p:cNvSpPr txBox="1"/>
          <p:nvPr/>
        </p:nvSpPr>
        <p:spPr>
          <a:xfrm>
            <a:off x="1384550" y="1177475"/>
            <a:ext cx="4904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Creating Training and Testing Data</a:t>
            </a:r>
            <a:endParaRPr sz="32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6" name="Google Shape;246;g10ad9b7ede3_1_236"/>
          <p:cNvSpPr txBox="1"/>
          <p:nvPr/>
        </p:nvSpPr>
        <p:spPr>
          <a:xfrm>
            <a:off x="1384550" y="2080375"/>
            <a:ext cx="86853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 panose="020F0502020204030204"/>
              <a:buChar char="●"/>
            </a:pPr>
            <a:r>
              <a:rPr lang="en-US" sz="20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Now we will create the training data in which we will provide input and output</a:t>
            </a:r>
            <a:endParaRPr sz="20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 panose="020F0502020204030204"/>
              <a:buChar char="●"/>
            </a:pPr>
            <a:r>
              <a:rPr lang="en-US" sz="20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Our Input will be the pattern and </a:t>
            </a:r>
            <a:r>
              <a:rPr lang="en-US" sz="20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output</a:t>
            </a:r>
            <a:r>
              <a:rPr lang="en-US" sz="20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will be the class our input </a:t>
            </a:r>
            <a:r>
              <a:rPr lang="en-US" sz="20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pattern</a:t>
            </a:r>
            <a:r>
              <a:rPr lang="en-US" sz="20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belongs to</a:t>
            </a:r>
            <a:endParaRPr sz="20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10ad9b7ede3_1_2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0ad9b7ede3_1_240"/>
          <p:cNvSpPr txBox="1"/>
          <p:nvPr/>
        </p:nvSpPr>
        <p:spPr>
          <a:xfrm>
            <a:off x="989775" y="1080325"/>
            <a:ext cx="463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Building a Model</a:t>
            </a:r>
            <a:endParaRPr sz="3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3" name="Google Shape;253;g10ad9b7ede3_1_240"/>
          <p:cNvSpPr txBox="1"/>
          <p:nvPr/>
        </p:nvSpPr>
        <p:spPr>
          <a:xfrm>
            <a:off x="989775" y="4024850"/>
            <a:ext cx="7127700" cy="2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model = Sequential()</a:t>
            </a:r>
            <a:endParaRPr sz="18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model.add(Dense(128, input_shape=(len(train_x[0]),), activation='relu'))</a:t>
            </a:r>
            <a:endParaRPr sz="18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model.add(Dropout(0.5))</a:t>
            </a:r>
            <a:endParaRPr sz="18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model.add(Dense(64, activation='relu'))</a:t>
            </a:r>
            <a:endParaRPr sz="18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model.add(Dropout(0.5))</a:t>
            </a:r>
            <a:endParaRPr sz="1800">
              <a:solidFill>
                <a:schemeClr val="lt1"/>
              </a:solidFill>
              <a:highlight>
                <a:srgbClr val="E8F2FE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54" name="Google Shape;254;g10ad9b7ede3_1_240"/>
          <p:cNvSpPr txBox="1"/>
          <p:nvPr/>
        </p:nvSpPr>
        <p:spPr>
          <a:xfrm>
            <a:off x="989775" y="1957275"/>
            <a:ext cx="8904300" cy="138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 panose="020F0502020204030204"/>
              <a:buChar char="●"/>
            </a:pPr>
            <a:r>
              <a:rPr lang="en-US" sz="2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We use keras model for </a:t>
            </a:r>
            <a:r>
              <a:rPr lang="en-US" sz="2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this</a:t>
            </a:r>
            <a:endParaRPr sz="26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 panose="020F0502020204030204"/>
              <a:buChar char="●"/>
            </a:pPr>
            <a:r>
              <a:rPr lang="en-US" sz="2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After training the model for 200 epochs, we achieved 9</a:t>
            </a:r>
            <a:r>
              <a:rPr lang="en-GB" altLang="en-US" sz="2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9.80</a:t>
            </a:r>
            <a:r>
              <a:rPr lang="en-US" sz="2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% accuracy on our model</a:t>
            </a:r>
            <a:endParaRPr sz="26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10d49f2f4a0_0_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6945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0d49f2f4a0_0_6"/>
          <p:cNvSpPr txBox="1"/>
          <p:nvPr/>
        </p:nvSpPr>
        <p:spPr>
          <a:xfrm>
            <a:off x="0" y="0"/>
            <a:ext cx="89496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PREDICTING THE RESPONSES</a:t>
            </a:r>
            <a:endParaRPr sz="41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1" name="Google Shape;261;g10d49f2f4a0_0_6"/>
          <p:cNvSpPr txBox="1"/>
          <p:nvPr/>
        </p:nvSpPr>
        <p:spPr>
          <a:xfrm>
            <a:off x="0" y="952125"/>
            <a:ext cx="111876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 panose="020F0502020204030204"/>
              <a:buChar char="●"/>
            </a:pPr>
            <a:r>
              <a:rPr lang="en-US" sz="2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We will load the trained model and then use a graphical user interface that will predict the response from the bot.</a:t>
            </a:r>
            <a:endParaRPr sz="26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 panose="020F0502020204030204"/>
              <a:buChar char="●"/>
            </a:pPr>
            <a:r>
              <a:rPr lang="en-US" sz="2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model will only tell us the class it belongs to, so we will implement some functions which will identify the class and then retrieve us a random response from the list of responses.</a:t>
            </a:r>
            <a:endParaRPr sz="26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2" name="Google Shape;262;g10d49f2f4a0_0_6"/>
          <p:cNvSpPr txBox="1"/>
          <p:nvPr/>
        </p:nvSpPr>
        <p:spPr>
          <a:xfrm>
            <a:off x="702225" y="3274375"/>
            <a:ext cx="10059900" cy="3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bow(sentence, words, show_details=</a:t>
            </a:r>
            <a:r>
              <a:rPr lang="en-US" sz="13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True</a:t>
            </a: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13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# tokenize the pattern</a:t>
            </a:r>
            <a:endParaRPr sz="13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sentence_words = clean_up_sentence(sentence)</a:t>
            </a:r>
            <a:endParaRPr sz="13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# bag of words - matrix of N words, vocabulary matrix</a:t>
            </a:r>
            <a:endParaRPr sz="13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bag = [0]*len(words)</a:t>
            </a:r>
            <a:endParaRPr sz="13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US" sz="13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s </a:t>
            </a:r>
            <a:r>
              <a:rPr lang="en-US" sz="13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sentence_words:</a:t>
            </a:r>
            <a:endParaRPr sz="13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US" sz="13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i,w </a:t>
            </a:r>
            <a:r>
              <a:rPr lang="en-US" sz="13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enumerate(words):</a:t>
            </a:r>
            <a:endParaRPr sz="13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US" sz="13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w == s:</a:t>
            </a:r>
            <a:endParaRPr sz="13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bag[i] = 1</a:t>
            </a:r>
            <a:endParaRPr sz="13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US" sz="13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show_details:</a:t>
            </a:r>
            <a:endParaRPr sz="13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    print ("found in bag: %s" % w)</a:t>
            </a:r>
            <a:endParaRPr sz="1300">
              <a:solidFill>
                <a:schemeClr val="lt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1600" marR="508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US" sz="1300" b="1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US" sz="13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(np.array(bag))</a:t>
            </a:r>
            <a:endParaRPr sz="10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10d49f2f4a0_0_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550" y="0"/>
            <a:ext cx="121784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0d49f2f4a0_0_17"/>
          <p:cNvSpPr txBox="1"/>
          <p:nvPr/>
        </p:nvSpPr>
        <p:spPr>
          <a:xfrm>
            <a:off x="765900" y="1036900"/>
            <a:ext cx="10660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After predicting the class, we will get a random response from the list of intents.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69" name="Google Shape;269;g10d49f2f4a0_0_17"/>
          <p:cNvSpPr txBox="1"/>
          <p:nvPr/>
        </p:nvSpPr>
        <p:spPr>
          <a:xfrm flipH="1">
            <a:off x="891775" y="2422275"/>
            <a:ext cx="9331800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def getResponse(ints, intents_json):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 tag = ints[0]['intent']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 list_of_intents = intents_json['intents']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 for i in list_of_intents: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     if(i['tag']== tag):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         result = random.choice(i['responses'])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         break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 return result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def chatbot_response(text):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 ints = predict_class(text, model)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 res = getResponse(ints, intents)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 return res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10d49f2f4a0_0_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0d49f2f4a0_0_26"/>
          <p:cNvSpPr txBox="1"/>
          <p:nvPr/>
        </p:nvSpPr>
        <p:spPr>
          <a:xfrm>
            <a:off x="620400" y="2637675"/>
            <a:ext cx="10951200" cy="21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Now we will develop a graphical user interface using Tkinter library.</a:t>
            </a:r>
            <a:endParaRPr sz="2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We will take the input message from the user and then use the created model and display the responses on the GUI.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76" name="Google Shape;276;g10d49f2f4a0_0_26"/>
          <p:cNvSpPr txBox="1"/>
          <p:nvPr/>
        </p:nvSpPr>
        <p:spPr>
          <a:xfrm>
            <a:off x="552600" y="1043750"/>
            <a:ext cx="810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GRAPHICAL USER INTERFACE</a:t>
            </a:r>
            <a:endParaRPr sz="20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10d49f2f4a0_0_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990" y="44450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shot (3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95" y="464820"/>
            <a:ext cx="4977765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10d49f2f4a0_0_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0d49f2f4a0_0_44"/>
          <p:cNvSpPr txBox="1"/>
          <p:nvPr/>
        </p:nvSpPr>
        <p:spPr>
          <a:xfrm>
            <a:off x="400200" y="563925"/>
            <a:ext cx="44388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lt1"/>
                </a:solidFill>
              </a:rPr>
              <a:t>APPLICATIONS</a:t>
            </a:r>
            <a:endParaRPr sz="1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0d49f2f4a0_0_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g10d49f2f4a0_0_50"/>
          <p:cNvCxnSpPr/>
          <p:nvPr/>
        </p:nvCxnSpPr>
        <p:spPr>
          <a:xfrm>
            <a:off x="1109950" y="883200"/>
            <a:ext cx="36300" cy="4365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g10d49f2f4a0_0_50"/>
          <p:cNvSpPr txBox="1"/>
          <p:nvPr/>
        </p:nvSpPr>
        <p:spPr>
          <a:xfrm>
            <a:off x="1691750" y="1019700"/>
            <a:ext cx="4457100" cy="4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Retail and e-commerce</a:t>
            </a:r>
            <a:endParaRPr sz="32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</a:pPr>
            <a:r>
              <a:rPr lang="en-US" sz="32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Hospitality</a:t>
            </a:r>
            <a:endParaRPr sz="32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Char char="●"/>
            </a:pPr>
            <a:r>
              <a:rPr lang="en-US" sz="32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Travel</a:t>
            </a:r>
            <a:endParaRPr sz="32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Char char="●"/>
            </a:pPr>
            <a:r>
              <a:rPr lang="en-US" sz="32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Banking</a:t>
            </a:r>
            <a:endParaRPr sz="32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Char char="●"/>
            </a:pPr>
            <a:r>
              <a:rPr lang="en-US" sz="32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Finance</a:t>
            </a:r>
            <a:endParaRPr sz="32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Char char="●"/>
            </a:pPr>
            <a:r>
              <a:rPr lang="en-US" sz="32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Media</a:t>
            </a:r>
            <a:endParaRPr sz="32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Char char="●"/>
            </a:pPr>
            <a:r>
              <a:rPr lang="en-US" sz="32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Entertainment</a:t>
            </a:r>
            <a:endParaRPr sz="32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Char char="●"/>
            </a:pPr>
            <a:r>
              <a:rPr lang="en-US" sz="32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Education</a:t>
            </a:r>
            <a:endParaRPr sz="32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d49f2f4a0_0_182"/>
          <p:cNvSpPr txBox="1"/>
          <p:nvPr/>
        </p:nvSpPr>
        <p:spPr>
          <a:xfrm>
            <a:off x="436575" y="491150"/>
            <a:ext cx="4257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lt1"/>
                </a:solidFill>
              </a:rPr>
              <a:t>CONCLUSION</a:t>
            </a:r>
            <a:endParaRPr lang="en-US" sz="3700" b="1">
              <a:solidFill>
                <a:schemeClr val="lt1"/>
              </a:solidFill>
            </a:endParaRPr>
          </a:p>
        </p:txBody>
      </p:sp>
      <p:pic>
        <p:nvPicPr>
          <p:cNvPr id="301" name="Google Shape;301;g10d49f2f4a0_0_18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0d49f2f4a0_0_182"/>
          <p:cNvSpPr txBox="1"/>
          <p:nvPr/>
        </p:nvSpPr>
        <p:spPr>
          <a:xfrm>
            <a:off x="6421400" y="982300"/>
            <a:ext cx="47844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lt1"/>
                </a:solidFill>
              </a:rPr>
              <a:t>CONCLUSION</a:t>
            </a:r>
            <a:endParaRPr lang="en-US" sz="3700" b="1">
              <a:solidFill>
                <a:schemeClr val="lt1"/>
              </a:solidFill>
            </a:endParaRPr>
          </a:p>
        </p:txBody>
      </p:sp>
      <p:sp>
        <p:nvSpPr>
          <p:cNvPr id="303" name="Google Shape;303;g10d49f2f4a0_0_182"/>
          <p:cNvSpPr txBox="1"/>
          <p:nvPr/>
        </p:nvSpPr>
        <p:spPr>
          <a:xfrm>
            <a:off x="6530550" y="2037400"/>
            <a:ext cx="50937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In this project, our chatbot is able to give low - intermediate information about the college.</a:t>
            </a:r>
            <a:endParaRPr sz="2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</a:rPr>
              <a:t>It helps the students save their time by chatting online rather than physically appearing to college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0ad9b7ede3_1_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0ad9b7ede3_1_0"/>
          <p:cNvSpPr txBox="1"/>
          <p:nvPr/>
        </p:nvSpPr>
        <p:spPr>
          <a:xfrm>
            <a:off x="523075" y="2339275"/>
            <a:ext cx="3000000" cy="329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Abstract</a:t>
            </a:r>
            <a:endParaRPr sz="25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Introductio</a:t>
            </a:r>
            <a:r>
              <a:rPr lang="en-GB" altLang="en-US" sz="2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</a:t>
            </a:r>
            <a:endParaRPr sz="25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Existing System</a:t>
            </a:r>
            <a:endParaRPr sz="25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Proposed System</a:t>
            </a:r>
            <a:endParaRPr sz="25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Methodology</a:t>
            </a:r>
            <a:endParaRPr sz="25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Requirements</a:t>
            </a:r>
            <a:endParaRPr sz="25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Applications</a:t>
            </a:r>
            <a:endParaRPr sz="25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Conclusion</a:t>
            </a:r>
            <a:endParaRPr sz="25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References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9" name="Google Shape;99;g10ad9b7ede3_1_0"/>
          <p:cNvSpPr txBox="1"/>
          <p:nvPr/>
        </p:nvSpPr>
        <p:spPr>
          <a:xfrm>
            <a:off x="741000" y="973475"/>
            <a:ext cx="3603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5100">
                <a:solidFill>
                  <a:srgbClr val="FFFFFF"/>
                </a:solidFill>
              </a:rPr>
              <a:t>Contents</a:t>
            </a:r>
            <a:endParaRPr sz="5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0d49f2f4a0_0_19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0d49f2f4a0_0_193"/>
          <p:cNvSpPr txBox="1"/>
          <p:nvPr/>
        </p:nvSpPr>
        <p:spPr>
          <a:xfrm>
            <a:off x="291050" y="363825"/>
            <a:ext cx="50391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lt1"/>
                </a:solidFill>
              </a:rPr>
              <a:t>REFERENCES</a:t>
            </a:r>
            <a:endParaRPr lang="en-US" sz="3700" b="1">
              <a:solidFill>
                <a:schemeClr val="lt1"/>
              </a:solidFill>
            </a:endParaRPr>
          </a:p>
        </p:txBody>
      </p:sp>
      <p:sp>
        <p:nvSpPr>
          <p:cNvPr id="310" name="Google Shape;310;g10d49f2f4a0_0_193"/>
          <p:cNvSpPr txBox="1"/>
          <p:nvPr/>
        </p:nvSpPr>
        <p:spPr>
          <a:xfrm>
            <a:off x="5439300" y="1819150"/>
            <a:ext cx="362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https://www.sciencedirect.com/science/article/pii/S2666827020300062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11" name="Google Shape;311;g10d49f2f4a0_0_193"/>
          <p:cNvSpPr txBox="1"/>
          <p:nvPr/>
        </p:nvSpPr>
        <p:spPr>
          <a:xfrm>
            <a:off x="2874175" y="3456300"/>
            <a:ext cx="3984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https://www.sciencedirect.com/science/article/pii/S2666920X21000278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10d49f2f4a0_0_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0d49f2f4a0_0_40"/>
          <p:cNvSpPr txBox="1"/>
          <p:nvPr/>
        </p:nvSpPr>
        <p:spPr>
          <a:xfrm>
            <a:off x="1873675" y="1728150"/>
            <a:ext cx="4620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chemeClr val="lt1"/>
                </a:solidFill>
              </a:rPr>
              <a:t>THANK YOU</a:t>
            </a:r>
            <a:endParaRPr sz="2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10ad9b7ede3_0_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93950" y="0"/>
            <a:ext cx="12285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0ad9b7ede3_0_2"/>
          <p:cNvSpPr txBox="1"/>
          <p:nvPr/>
        </p:nvSpPr>
        <p:spPr>
          <a:xfrm>
            <a:off x="726475" y="2476925"/>
            <a:ext cx="5739300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A chatbot is an AI computer program which is used to interact with the users online.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06" name="Google Shape;106;g10ad9b7ede3_0_2"/>
          <p:cNvSpPr txBox="1"/>
          <p:nvPr/>
        </p:nvSpPr>
        <p:spPr>
          <a:xfrm>
            <a:off x="726475" y="784600"/>
            <a:ext cx="3705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Abstract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07" name="Google Shape;107;g10ad9b7ede3_0_2"/>
          <p:cNvSpPr txBox="1"/>
          <p:nvPr/>
        </p:nvSpPr>
        <p:spPr>
          <a:xfrm>
            <a:off x="806200" y="4104525"/>
            <a:ext cx="48750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In our project, we aim to build a student friendly </a:t>
            </a:r>
            <a:r>
              <a:rPr lang="en-US" sz="2200">
                <a:solidFill>
                  <a:srgbClr val="FFFFFF"/>
                </a:solidFill>
              </a:rPr>
              <a:t>chat bot</a:t>
            </a:r>
            <a:r>
              <a:rPr lang="en-US" sz="2200">
                <a:solidFill>
                  <a:srgbClr val="FFFFFF"/>
                </a:solidFill>
              </a:rPr>
              <a:t> which gives information about the college.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10ad9b7ede3_1_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0ad9b7ede3_1_40"/>
          <p:cNvSpPr txBox="1"/>
          <p:nvPr/>
        </p:nvSpPr>
        <p:spPr>
          <a:xfrm>
            <a:off x="581200" y="1191450"/>
            <a:ext cx="4649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400">
                <a:solidFill>
                  <a:srgbClr val="FFFFFF"/>
                </a:solidFill>
              </a:rPr>
              <a:t>Introduction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14" name="Google Shape;114;g10ad9b7ede3_1_40"/>
          <p:cNvSpPr txBox="1"/>
          <p:nvPr/>
        </p:nvSpPr>
        <p:spPr>
          <a:xfrm>
            <a:off x="0" y="2574600"/>
            <a:ext cx="6988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A chatbot is an Artificial Intelligence software that can simulate a conversation (or a chat) with a user in natural language through text and voice interactions.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15" name="Google Shape;115;g10ad9b7ede3_1_40"/>
          <p:cNvSpPr txBox="1"/>
          <p:nvPr/>
        </p:nvSpPr>
        <p:spPr>
          <a:xfrm>
            <a:off x="0" y="4211525"/>
            <a:ext cx="6703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It is one of the most advanced expression of interaction between humans and machines.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10ad9b7ede3_1_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8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0ad9b7ede3_1_44"/>
          <p:cNvSpPr txBox="1"/>
          <p:nvPr/>
        </p:nvSpPr>
        <p:spPr>
          <a:xfrm>
            <a:off x="1760325" y="2410425"/>
            <a:ext cx="54021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DEEP</a:t>
            </a:r>
            <a:r>
              <a:rPr lang="en-US" sz="75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LEARNING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10ad9b7ede3_1_10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0ad9b7ede3_1_102"/>
          <p:cNvSpPr txBox="1"/>
          <p:nvPr/>
        </p:nvSpPr>
        <p:spPr>
          <a:xfrm>
            <a:off x="323450" y="1799350"/>
            <a:ext cx="92325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746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 panose="020F0502020204030204"/>
              <a:buChar char="●"/>
            </a:pPr>
            <a:r>
              <a:rPr lang="en-US" sz="2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Deep learning is a subset of Machine Learning, which is essentially a neural network with three or more layers.</a:t>
            </a:r>
            <a:endParaRPr sz="23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746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 panose="020F0502020204030204"/>
              <a:buChar char="●"/>
            </a:pPr>
            <a:r>
              <a:rPr lang="en-US" sz="2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These neural networks attempt to simulate the behavior of the human brain allowing it to learn from large amounts of data.</a:t>
            </a:r>
            <a:endParaRPr sz="23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3746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 panose="020F0502020204030204"/>
              <a:buChar char="●"/>
            </a:pPr>
            <a:r>
              <a:rPr lang="en-US" sz="23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While a neural network with a single layer can still make approximate predictions, additional hidden layers can help to optimize and refine the accuracy.</a:t>
            </a:r>
            <a:endParaRPr sz="23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151" name="Google Shape;151;g10ad9b7ede3_1_102"/>
          <p:cNvSpPr txBox="1"/>
          <p:nvPr/>
        </p:nvSpPr>
        <p:spPr>
          <a:xfrm>
            <a:off x="323450" y="944600"/>
            <a:ext cx="8100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what is </a:t>
            </a:r>
            <a:r>
              <a:rPr lang="en-US" sz="3600" b="1">
                <a:solidFill>
                  <a:schemeClr val="lt1"/>
                </a:solidFill>
              </a:rPr>
              <a:t>DEEP LEARNING ?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10ad9b7ede3_1_1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0ad9b7ede3_1_122"/>
          <p:cNvSpPr txBox="1"/>
          <p:nvPr/>
        </p:nvSpPr>
        <p:spPr>
          <a:xfrm>
            <a:off x="6655775" y="5253450"/>
            <a:ext cx="50853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chemeClr val="lt1"/>
                </a:solidFill>
              </a:rPr>
              <a:t>EXISTING SYSTEM</a:t>
            </a:r>
            <a:endParaRPr sz="4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0ad9b7ede3_1_1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0ad9b7ede3_1_134"/>
          <p:cNvSpPr txBox="1"/>
          <p:nvPr/>
        </p:nvSpPr>
        <p:spPr>
          <a:xfrm>
            <a:off x="1475100" y="608175"/>
            <a:ext cx="6521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Rule based chatbot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64" name="Google Shape;164;g10ad9b7ede3_1_134"/>
          <p:cNvSpPr txBox="1"/>
          <p:nvPr/>
        </p:nvSpPr>
        <p:spPr>
          <a:xfrm>
            <a:off x="1528325" y="1837425"/>
            <a:ext cx="8643600" cy="4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Rule based chatbots are also referred to as decision based chatbots.</a:t>
            </a:r>
            <a:endParaRPr sz="22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They use a defined set of rules.</a:t>
            </a:r>
            <a:endParaRPr sz="22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They provide </a:t>
            </a:r>
            <a:r>
              <a:rPr lang="en-US" sz="2200">
                <a:solidFill>
                  <a:schemeClr val="lt1"/>
                </a:solidFill>
              </a:rPr>
              <a:t>pre-defined</a:t>
            </a:r>
            <a:r>
              <a:rPr lang="en-US" sz="2200">
                <a:solidFill>
                  <a:schemeClr val="lt1"/>
                </a:solidFill>
              </a:rPr>
              <a:t> options to select which restricts the </a:t>
            </a:r>
            <a:endParaRPr sz="22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user to chat only in the given options.</a:t>
            </a:r>
            <a:endParaRPr sz="22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If the user asks a new question, the Bot won’t be able to respond.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6010</Words>
  <Application>WPS Presentation</Application>
  <PresentationFormat/>
  <Paragraphs>219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Courier New</vt:lpstr>
      <vt:lpstr>Georgia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ARPANA CHALLA</dc:creator>
  <cp:lastModifiedBy>Nagababu Bavireddy</cp:lastModifiedBy>
  <cp:revision>3</cp:revision>
  <dcterms:created xsi:type="dcterms:W3CDTF">2022-09-14T11:06:00Z</dcterms:created>
  <dcterms:modified xsi:type="dcterms:W3CDTF">2022-09-19T10:11:28Z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C56BECF9FD50470A8978A85726D11D4A</vt:lpwstr>
  </property>
  <property fmtid="{D5CDD505-2E9C-101B-9397-08002B2CF9AE}" pid="3" name="KSOProductBuildVer">
    <vt:lpwstr>1033-11.2.0.11306</vt:lpwstr>
  </property>
</Properties>
</file>